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9"/>
  </p:notesMasterIdLst>
  <p:sldIdLst>
    <p:sldId id="256" r:id="rId5"/>
    <p:sldId id="4603" r:id="rId6"/>
    <p:sldId id="4597" r:id="rId7"/>
    <p:sldId id="261" r:id="rId8"/>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KOLLER Bettina" initials="KB" lastIdx="2" clrIdx="0">
    <p:extLst>
      <p:ext uri="{19B8F6BF-5375-455C-9EA6-DF929625EA0E}">
        <p15:presenceInfo xmlns:p15="http://schemas.microsoft.com/office/powerpoint/2012/main" userId="S-1-5-21-2142320296-924847462-114579206-64406"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33" autoAdjust="0"/>
    <p:restoredTop sz="89591" autoAdjust="0"/>
  </p:normalViewPr>
  <p:slideViewPr>
    <p:cSldViewPr snapToGrid="0">
      <p:cViewPr varScale="1">
        <p:scale>
          <a:sx n="131" d="100"/>
          <a:sy n="131" d="100"/>
        </p:scale>
        <p:origin x="648" y="126"/>
      </p:cViewPr>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presProps" Target="presProps.xml"/><Relationship Id="rId5" Type="http://schemas.openxmlformats.org/officeDocument/2006/relationships/slide" Target="slides/slide1.xml"/><Relationship Id="rId10" Type="http://schemas.openxmlformats.org/officeDocument/2006/relationships/commentAuthors" Target="commentAuthors.xml"/><Relationship Id="rId4" Type="http://schemas.openxmlformats.org/officeDocument/2006/relationships/slideMaster" Target="slideMasters/slideMaster1.xml"/><Relationship Id="rId9" Type="http://schemas.openxmlformats.org/officeDocument/2006/relationships/notesMaster" Target="notesMasters/notesMaster1.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4806E13-7E1F-455B-AB87-8A4CE1B6A27D}" type="datetimeFigureOut">
              <a:rPr lang="de-DE" smtClean="0"/>
              <a:t>07.03.2025</a:t>
            </a:fld>
            <a:endParaRPr lang="de-DE"/>
          </a:p>
        </p:txBody>
      </p:sp>
      <p:sp>
        <p:nvSpPr>
          <p:cNvPr id="4" name="Folienbildplatzhalt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1930FAF-3E05-4D1C-B000-B5F17AF106F8}" type="slidenum">
              <a:rPr lang="de-DE" smtClean="0"/>
              <a:t>‹#›</a:t>
            </a:fld>
            <a:endParaRPr lang="de-DE"/>
          </a:p>
        </p:txBody>
      </p:sp>
    </p:spTree>
    <p:extLst>
      <p:ext uri="{BB962C8B-B14F-4D97-AF65-F5344CB8AC3E}">
        <p14:creationId xmlns:p14="http://schemas.microsoft.com/office/powerpoint/2010/main" val="156499667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jp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hasCustomPrompt="1"/>
          </p:nvPr>
        </p:nvSpPr>
        <p:spPr>
          <a:xfrm>
            <a:off x="1435865" y="2548318"/>
            <a:ext cx="9144000" cy="2170545"/>
          </a:xfrm>
        </p:spPr>
        <p:txBody>
          <a:bodyPr anchor="b"/>
          <a:lstStyle>
            <a:lvl1pPr algn="ctr">
              <a:defRPr sz="6000"/>
            </a:lvl1pPr>
          </a:lstStyle>
          <a:p>
            <a:r>
              <a:rPr lang="de-DE" sz="6000" b="1" baseline="30000" dirty="0">
                <a:solidFill>
                  <a:srgbClr val="000000"/>
                </a:solidFill>
                <a:latin typeface="CenturyGothic-Bold"/>
              </a:rPr>
              <a:t>VORTRAG DER </a:t>
            </a:r>
            <a:br>
              <a:rPr lang="de-DE" sz="6000" b="1" baseline="30000" dirty="0">
                <a:solidFill>
                  <a:srgbClr val="000000"/>
                </a:solidFill>
                <a:latin typeface="CenturyGothic-Bold"/>
              </a:rPr>
            </a:br>
            <a:r>
              <a:rPr lang="de-DE" sz="6000" b="1" baseline="30000" dirty="0">
                <a:solidFill>
                  <a:srgbClr val="000000"/>
                </a:solidFill>
                <a:latin typeface="CenturyGothic-Bold"/>
              </a:rPr>
              <a:t>FH KÄRNTEN</a:t>
            </a:r>
            <a:endParaRPr lang="de-DE" dirty="0"/>
          </a:p>
        </p:txBody>
      </p:sp>
      <p:sp>
        <p:nvSpPr>
          <p:cNvPr id="3" name="Untertitel 2"/>
          <p:cNvSpPr>
            <a:spLocks noGrp="1"/>
          </p:cNvSpPr>
          <p:nvPr>
            <p:ph type="subTitle" idx="1" hasCustomPrompt="1"/>
          </p:nvPr>
        </p:nvSpPr>
        <p:spPr>
          <a:xfrm>
            <a:off x="1435865" y="4994727"/>
            <a:ext cx="9144000" cy="1505238"/>
          </a:xfrm>
        </p:spPr>
        <p:txBody>
          <a:bodyPr/>
          <a:lstStyle>
            <a:lvl1pPr marL="0" indent="0" algn="ctr" rtl="0">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rtl="0"/>
            <a:r>
              <a:rPr lang="de-DE" sz="2400" b="1" baseline="30000" dirty="0">
                <a:solidFill>
                  <a:srgbClr val="000000"/>
                </a:solidFill>
                <a:latin typeface="CenturyGothic-Bold"/>
              </a:rPr>
              <a:t>Von Max Mustermann</a:t>
            </a:r>
          </a:p>
          <a:p>
            <a:pPr rtl="0"/>
            <a:r>
              <a:rPr lang="de-DE" sz="2400" b="1" baseline="30000" dirty="0">
                <a:solidFill>
                  <a:srgbClr val="000000"/>
                </a:solidFill>
                <a:latin typeface="CenturyGothic-Bold"/>
              </a:rPr>
              <a:t>11.11.2011</a:t>
            </a:r>
            <a:endParaRPr lang="de-DE" dirty="0"/>
          </a:p>
        </p:txBody>
      </p:sp>
      <p:sp>
        <p:nvSpPr>
          <p:cNvPr id="4" name="Datumsplatzhalter 3"/>
          <p:cNvSpPr>
            <a:spLocks noGrp="1"/>
          </p:cNvSpPr>
          <p:nvPr>
            <p:ph type="dt" sz="half" idx="10"/>
          </p:nvPr>
        </p:nvSpPr>
        <p:spPr/>
        <p:txBody>
          <a:bodyPr/>
          <a:lstStyle/>
          <a:p>
            <a:fld id="{1FA26A0C-C2CD-4609-8EA4-78E4903A01CE}" type="datetimeFigureOut">
              <a:rPr lang="de-DE" smtClean="0"/>
              <a:t>07.03.2025</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1CC83CC2-D627-46A3-862B-669495BD1A42}" type="slidenum">
              <a:rPr lang="de-DE" smtClean="0"/>
              <a:t>‹#›</a:t>
            </a:fld>
            <a:endParaRPr lang="de-DE"/>
          </a:p>
        </p:txBody>
      </p:sp>
      <p:sp>
        <p:nvSpPr>
          <p:cNvPr id="8" name="Ellipse 7"/>
          <p:cNvSpPr/>
          <p:nvPr userDrawn="1"/>
        </p:nvSpPr>
        <p:spPr>
          <a:xfrm>
            <a:off x="-1974810" y="3633591"/>
            <a:ext cx="3410675" cy="3410675"/>
          </a:xfrm>
          <a:prstGeom prst="ellipse">
            <a:avLst/>
          </a:prstGeom>
          <a:solidFill>
            <a:schemeClr val="bg1">
              <a:lumMod val="85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de-DE"/>
          </a:p>
        </p:txBody>
      </p:sp>
      <p:pic>
        <p:nvPicPr>
          <p:cNvPr id="9" name="Grafik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04890" y="4505209"/>
            <a:ext cx="1515067" cy="1880772"/>
          </a:xfrm>
          <a:prstGeom prst="rect">
            <a:avLst/>
          </a:prstGeom>
        </p:spPr>
      </p:pic>
      <p:pic>
        <p:nvPicPr>
          <p:cNvPr id="10" name="Grafik 9"/>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8682122" y="-274446"/>
            <a:ext cx="3795486" cy="1739949"/>
          </a:xfrm>
          <a:prstGeom prst="rect">
            <a:avLst/>
          </a:prstGeom>
        </p:spPr>
      </p:pic>
      <p:pic>
        <p:nvPicPr>
          <p:cNvPr id="11" name="Grafik 10"/>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4987965" y="595528"/>
            <a:ext cx="1988820" cy="1988820"/>
          </a:xfrm>
          <a:prstGeom prst="rect">
            <a:avLst/>
          </a:prstGeom>
        </p:spPr>
      </p:pic>
    </p:spTree>
    <p:extLst>
      <p:ext uri="{BB962C8B-B14F-4D97-AF65-F5344CB8AC3E}">
        <p14:creationId xmlns:p14="http://schemas.microsoft.com/office/powerpoint/2010/main" val="40265071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Vertikaler Textplatzhalter 2"/>
          <p:cNvSpPr>
            <a:spLocks noGrp="1"/>
          </p:cNvSpPr>
          <p:nvPr>
            <p:ph type="body" orient="vert" idx="1"/>
          </p:nvPr>
        </p:nvSpPr>
        <p:spPr/>
        <p:txBody>
          <a:bodyPr vert="eaVert"/>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p>
            <a:fld id="{1FA26A0C-C2CD-4609-8EA4-78E4903A01CE}" type="datetimeFigureOut">
              <a:rPr lang="de-DE" smtClean="0"/>
              <a:t>07.03.2025</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1CC83CC2-D627-46A3-862B-669495BD1A42}" type="slidenum">
              <a:rPr lang="de-DE" smtClean="0"/>
              <a:t>‹#›</a:t>
            </a:fld>
            <a:endParaRPr lang="de-DE"/>
          </a:p>
        </p:txBody>
      </p:sp>
    </p:spTree>
    <p:extLst>
      <p:ext uri="{BB962C8B-B14F-4D97-AF65-F5344CB8AC3E}">
        <p14:creationId xmlns:p14="http://schemas.microsoft.com/office/powerpoint/2010/main" val="33694582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8724900" y="365125"/>
            <a:ext cx="2628900" cy="5811838"/>
          </a:xfrm>
        </p:spPr>
        <p:txBody>
          <a:bodyPr vert="eaVert"/>
          <a:lstStyle/>
          <a:p>
            <a:r>
              <a:rPr lang="de-DE"/>
              <a:t>Titelmasterformat durch Klicken bearbeiten</a:t>
            </a:r>
          </a:p>
        </p:txBody>
      </p:sp>
      <p:sp>
        <p:nvSpPr>
          <p:cNvPr id="3" name="Vertikaler Textplatzhalter 2"/>
          <p:cNvSpPr>
            <a:spLocks noGrp="1"/>
          </p:cNvSpPr>
          <p:nvPr>
            <p:ph type="body" orient="vert" idx="1"/>
          </p:nvPr>
        </p:nvSpPr>
        <p:spPr>
          <a:xfrm>
            <a:off x="838200" y="365125"/>
            <a:ext cx="7734300" cy="5811838"/>
          </a:xfrm>
        </p:spPr>
        <p:txBody>
          <a:bodyPr vert="eaVert"/>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p>
            <a:fld id="{1FA26A0C-C2CD-4609-8EA4-78E4903A01CE}" type="datetimeFigureOut">
              <a:rPr lang="de-DE" smtClean="0"/>
              <a:t>07.03.2025</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1CC83CC2-D627-46A3-862B-669495BD1A42}" type="slidenum">
              <a:rPr lang="de-DE" smtClean="0"/>
              <a:t>‹#›</a:t>
            </a:fld>
            <a:endParaRPr lang="de-DE"/>
          </a:p>
        </p:txBody>
      </p:sp>
    </p:spTree>
    <p:extLst>
      <p:ext uri="{BB962C8B-B14F-4D97-AF65-F5344CB8AC3E}">
        <p14:creationId xmlns:p14="http://schemas.microsoft.com/office/powerpoint/2010/main" val="12007002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solidFill>
                  <a:srgbClr val="FF0000"/>
                </a:solidFill>
              </a:defRPr>
            </a:lvl1pPr>
          </a:lstStyle>
          <a:p>
            <a:r>
              <a:rPr lang="de-DE" dirty="0"/>
              <a:t>Titelmasterformat durch Klicken bearbeiten</a:t>
            </a:r>
          </a:p>
        </p:txBody>
      </p:sp>
      <p:sp>
        <p:nvSpPr>
          <p:cNvPr id="3" name="Inhaltsplatzhalter 2"/>
          <p:cNvSpPr>
            <a:spLocks noGrp="1"/>
          </p:cNvSpPr>
          <p:nvPr>
            <p:ph idx="1"/>
          </p:nvPr>
        </p:nvSpPr>
        <p:spPr/>
        <p:txBody>
          <a:bodyPr/>
          <a:lstStyle/>
          <a:p>
            <a:pPr lvl="0"/>
            <a:r>
              <a:rPr lang="de-DE" dirty="0"/>
              <a:t>Formatvorlagen des Textmasters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7" name="Ellipse 6"/>
          <p:cNvSpPr/>
          <p:nvPr userDrawn="1"/>
        </p:nvSpPr>
        <p:spPr>
          <a:xfrm>
            <a:off x="9796607" y="-1530951"/>
            <a:ext cx="2553813" cy="2553813"/>
          </a:xfrm>
          <a:prstGeom prst="ellipse">
            <a:avLst/>
          </a:prstGeom>
          <a:solidFill>
            <a:srgbClr val="D41217"/>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de-DE"/>
          </a:p>
        </p:txBody>
      </p:sp>
      <p:pic>
        <p:nvPicPr>
          <p:cNvPr id="8" name="Grafik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869177" y="-223384"/>
            <a:ext cx="2463152" cy="1128859"/>
          </a:xfrm>
          <a:prstGeom prst="rect">
            <a:avLst/>
          </a:prstGeom>
        </p:spPr>
      </p:pic>
      <p:sp>
        <p:nvSpPr>
          <p:cNvPr id="11" name="Fußzeilenplatzhalter 4"/>
          <p:cNvSpPr txBox="1">
            <a:spLocks/>
          </p:cNvSpPr>
          <p:nvPr userDrawn="1"/>
        </p:nvSpPr>
        <p:spPr>
          <a:xfrm>
            <a:off x="9869177" y="6476106"/>
            <a:ext cx="2571750" cy="486833"/>
          </a:xfrm>
          <a:prstGeom prst="rect">
            <a:avLst/>
          </a:prstGeom>
        </p:spPr>
        <p:txBody>
          <a:bodyPr/>
          <a:lstStyle>
            <a:lvl1pPr>
              <a:defRPr sz="1400" b="0" i="0">
                <a:latin typeface="Century Gothic"/>
                <a:cs typeface="Century Gothic"/>
              </a:defRPr>
            </a:lvl1p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de-DE" sz="1400" b="0" i="0" u="none" strike="noStrike" kern="1200" cap="none" spc="0" normalizeH="0" baseline="0" noProof="0" dirty="0">
                <a:ln>
                  <a:noFill/>
                </a:ln>
                <a:solidFill>
                  <a:schemeClr val="tx1"/>
                </a:solidFill>
                <a:effectLst/>
                <a:uLnTx/>
                <a:uFillTx/>
                <a:latin typeface="Corbel" panose="020B0503020204020204" pitchFamily="34" charset="0"/>
                <a:ea typeface="+mn-ea"/>
                <a:cs typeface="Century Gothic"/>
              </a:rPr>
              <a:t>WWW.FH-KAERNTEN.AT</a:t>
            </a:r>
          </a:p>
        </p:txBody>
      </p:sp>
      <p:pic>
        <p:nvPicPr>
          <p:cNvPr id="10" name="Grafik 9"/>
          <p:cNvPicPr>
            <a:picLocks noChangeAspect="1"/>
          </p:cNvPicPr>
          <p:nvPr userDrawn="1"/>
        </p:nvPicPr>
        <p:blipFill>
          <a:blip r:embed="rId3" cstate="print">
            <a:lum bright="70000" contrast="-70000"/>
            <a:extLst>
              <a:ext uri="{28A0092B-C50C-407E-A947-70E740481C1C}">
                <a14:useLocalDpi xmlns:a14="http://schemas.microsoft.com/office/drawing/2010/main" val="0"/>
              </a:ext>
            </a:extLst>
          </a:blip>
          <a:stretch>
            <a:fillRect/>
          </a:stretch>
        </p:blipFill>
        <p:spPr>
          <a:xfrm>
            <a:off x="253596" y="5770651"/>
            <a:ext cx="948871" cy="948871"/>
          </a:xfrm>
          <a:prstGeom prst="rect">
            <a:avLst/>
          </a:prstGeom>
        </p:spPr>
      </p:pic>
    </p:spTree>
    <p:extLst>
      <p:ext uri="{BB962C8B-B14F-4D97-AF65-F5344CB8AC3E}">
        <p14:creationId xmlns:p14="http://schemas.microsoft.com/office/powerpoint/2010/main" val="8425811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1850" y="1709738"/>
            <a:ext cx="10515600" cy="2852737"/>
          </a:xfrm>
        </p:spPr>
        <p:txBody>
          <a:bodyPr anchor="b"/>
          <a:lstStyle>
            <a:lvl1pPr>
              <a:defRPr sz="6000"/>
            </a:lvl1pPr>
          </a:lstStyle>
          <a:p>
            <a:r>
              <a:rPr lang="de-DE"/>
              <a:t>Titelmasterformat durch Klicken bearbeiten</a:t>
            </a:r>
          </a:p>
        </p:txBody>
      </p:sp>
      <p:sp>
        <p:nvSpPr>
          <p:cNvPr id="3" name="Textplatzhalt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Formatvorlagen des Textmasters bearbeiten</a:t>
            </a:r>
          </a:p>
        </p:txBody>
      </p:sp>
      <p:sp>
        <p:nvSpPr>
          <p:cNvPr id="4" name="Datumsplatzhalter 3"/>
          <p:cNvSpPr>
            <a:spLocks noGrp="1"/>
          </p:cNvSpPr>
          <p:nvPr>
            <p:ph type="dt" sz="half" idx="10"/>
          </p:nvPr>
        </p:nvSpPr>
        <p:spPr/>
        <p:txBody>
          <a:bodyPr/>
          <a:lstStyle/>
          <a:p>
            <a:fld id="{1FA26A0C-C2CD-4609-8EA4-78E4903A01CE}" type="datetimeFigureOut">
              <a:rPr lang="de-DE" smtClean="0"/>
              <a:t>07.03.2025</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1CC83CC2-D627-46A3-862B-669495BD1A42}" type="slidenum">
              <a:rPr lang="de-DE" smtClean="0"/>
              <a:t>‹#›</a:t>
            </a:fld>
            <a:endParaRPr lang="de-DE"/>
          </a:p>
        </p:txBody>
      </p:sp>
    </p:spTree>
    <p:extLst>
      <p:ext uri="{BB962C8B-B14F-4D97-AF65-F5344CB8AC3E}">
        <p14:creationId xmlns:p14="http://schemas.microsoft.com/office/powerpoint/2010/main" val="4349184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Inhaltsplatzhalter 2"/>
          <p:cNvSpPr>
            <a:spLocks noGrp="1"/>
          </p:cNvSpPr>
          <p:nvPr>
            <p:ph sz="half" idx="1"/>
          </p:nvPr>
        </p:nvSpPr>
        <p:spPr>
          <a:xfrm>
            <a:off x="838200" y="1825625"/>
            <a:ext cx="5181600" cy="4351338"/>
          </a:xfrm>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p:cNvSpPr>
            <a:spLocks noGrp="1"/>
          </p:cNvSpPr>
          <p:nvPr>
            <p:ph sz="half" idx="2"/>
          </p:nvPr>
        </p:nvSpPr>
        <p:spPr>
          <a:xfrm>
            <a:off x="6172200" y="1825625"/>
            <a:ext cx="5181600" cy="4351338"/>
          </a:xfrm>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5" name="Datumsplatzhalter 4"/>
          <p:cNvSpPr>
            <a:spLocks noGrp="1"/>
          </p:cNvSpPr>
          <p:nvPr>
            <p:ph type="dt" sz="half" idx="10"/>
          </p:nvPr>
        </p:nvSpPr>
        <p:spPr/>
        <p:txBody>
          <a:bodyPr/>
          <a:lstStyle/>
          <a:p>
            <a:fld id="{1FA26A0C-C2CD-4609-8EA4-78E4903A01CE}" type="datetimeFigureOut">
              <a:rPr lang="de-DE" smtClean="0"/>
              <a:t>07.03.2025</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1CC83CC2-D627-46A3-862B-669495BD1A42}" type="slidenum">
              <a:rPr lang="de-DE" smtClean="0"/>
              <a:t>‹#›</a:t>
            </a:fld>
            <a:endParaRPr lang="de-DE"/>
          </a:p>
        </p:txBody>
      </p:sp>
    </p:spTree>
    <p:extLst>
      <p:ext uri="{BB962C8B-B14F-4D97-AF65-F5344CB8AC3E}">
        <p14:creationId xmlns:p14="http://schemas.microsoft.com/office/powerpoint/2010/main" val="5264411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839788" y="365125"/>
            <a:ext cx="10515600" cy="1325563"/>
          </a:xfrm>
        </p:spPr>
        <p:txBody>
          <a:bodyPr/>
          <a:lstStyle/>
          <a:p>
            <a:r>
              <a:rPr lang="de-DE"/>
              <a:t>Titelmasterformat durch Klicken bearbeiten</a:t>
            </a:r>
          </a:p>
        </p:txBody>
      </p:sp>
      <p:sp>
        <p:nvSpPr>
          <p:cNvPr id="3" name="Textplatzhalt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Formatvorlagen des Textmasters bearbeiten</a:t>
            </a:r>
          </a:p>
        </p:txBody>
      </p:sp>
      <p:sp>
        <p:nvSpPr>
          <p:cNvPr id="4" name="Inhaltsplatzhalter 3"/>
          <p:cNvSpPr>
            <a:spLocks noGrp="1"/>
          </p:cNvSpPr>
          <p:nvPr>
            <p:ph sz="half" idx="2"/>
          </p:nvPr>
        </p:nvSpPr>
        <p:spPr>
          <a:xfrm>
            <a:off x="839788" y="2505075"/>
            <a:ext cx="5157787" cy="3684588"/>
          </a:xfrm>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Formatvorlagen des Textmasters bearbeiten</a:t>
            </a:r>
          </a:p>
        </p:txBody>
      </p:sp>
      <p:sp>
        <p:nvSpPr>
          <p:cNvPr id="6" name="Inhaltsplatzhalter 5"/>
          <p:cNvSpPr>
            <a:spLocks noGrp="1"/>
          </p:cNvSpPr>
          <p:nvPr>
            <p:ph sz="quarter" idx="4"/>
          </p:nvPr>
        </p:nvSpPr>
        <p:spPr>
          <a:xfrm>
            <a:off x="6172200" y="2505075"/>
            <a:ext cx="5183188" cy="3684588"/>
          </a:xfrm>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7" name="Datumsplatzhalter 6"/>
          <p:cNvSpPr>
            <a:spLocks noGrp="1"/>
          </p:cNvSpPr>
          <p:nvPr>
            <p:ph type="dt" sz="half" idx="10"/>
          </p:nvPr>
        </p:nvSpPr>
        <p:spPr/>
        <p:txBody>
          <a:bodyPr/>
          <a:lstStyle/>
          <a:p>
            <a:fld id="{1FA26A0C-C2CD-4609-8EA4-78E4903A01CE}" type="datetimeFigureOut">
              <a:rPr lang="de-DE" smtClean="0"/>
              <a:t>07.03.2025</a:t>
            </a:fld>
            <a:endParaRPr lang="de-DE"/>
          </a:p>
        </p:txBody>
      </p:sp>
      <p:sp>
        <p:nvSpPr>
          <p:cNvPr id="8" name="Fußzeilenplatzhalter 7"/>
          <p:cNvSpPr>
            <a:spLocks noGrp="1"/>
          </p:cNvSpPr>
          <p:nvPr>
            <p:ph type="ftr" sz="quarter" idx="11"/>
          </p:nvPr>
        </p:nvSpPr>
        <p:spPr/>
        <p:txBody>
          <a:bodyPr/>
          <a:lstStyle/>
          <a:p>
            <a:endParaRPr lang="de-DE"/>
          </a:p>
        </p:txBody>
      </p:sp>
      <p:sp>
        <p:nvSpPr>
          <p:cNvPr id="9" name="Foliennummernplatzhalter 8"/>
          <p:cNvSpPr>
            <a:spLocks noGrp="1"/>
          </p:cNvSpPr>
          <p:nvPr>
            <p:ph type="sldNum" sz="quarter" idx="12"/>
          </p:nvPr>
        </p:nvSpPr>
        <p:spPr/>
        <p:txBody>
          <a:bodyPr/>
          <a:lstStyle/>
          <a:p>
            <a:fld id="{1CC83CC2-D627-46A3-862B-669495BD1A42}" type="slidenum">
              <a:rPr lang="de-DE" smtClean="0"/>
              <a:t>‹#›</a:t>
            </a:fld>
            <a:endParaRPr lang="de-DE"/>
          </a:p>
        </p:txBody>
      </p:sp>
    </p:spTree>
    <p:extLst>
      <p:ext uri="{BB962C8B-B14F-4D97-AF65-F5344CB8AC3E}">
        <p14:creationId xmlns:p14="http://schemas.microsoft.com/office/powerpoint/2010/main" val="8528377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Datumsplatzhalter 2"/>
          <p:cNvSpPr>
            <a:spLocks noGrp="1"/>
          </p:cNvSpPr>
          <p:nvPr>
            <p:ph type="dt" sz="half" idx="10"/>
          </p:nvPr>
        </p:nvSpPr>
        <p:spPr/>
        <p:txBody>
          <a:bodyPr/>
          <a:lstStyle/>
          <a:p>
            <a:fld id="{1FA26A0C-C2CD-4609-8EA4-78E4903A01CE}" type="datetimeFigureOut">
              <a:rPr lang="de-DE" smtClean="0"/>
              <a:t>07.03.2025</a:t>
            </a:fld>
            <a:endParaRPr lang="de-DE"/>
          </a:p>
        </p:txBody>
      </p:sp>
      <p:sp>
        <p:nvSpPr>
          <p:cNvPr id="4" name="Fußzeilenplatzhalter 3"/>
          <p:cNvSpPr>
            <a:spLocks noGrp="1"/>
          </p:cNvSpPr>
          <p:nvPr>
            <p:ph type="ftr" sz="quarter" idx="11"/>
          </p:nvPr>
        </p:nvSpPr>
        <p:spPr/>
        <p:txBody>
          <a:bodyPr/>
          <a:lstStyle/>
          <a:p>
            <a:endParaRPr lang="de-DE"/>
          </a:p>
        </p:txBody>
      </p:sp>
      <p:sp>
        <p:nvSpPr>
          <p:cNvPr id="5" name="Foliennummernplatzhalter 4"/>
          <p:cNvSpPr>
            <a:spLocks noGrp="1"/>
          </p:cNvSpPr>
          <p:nvPr>
            <p:ph type="sldNum" sz="quarter" idx="12"/>
          </p:nvPr>
        </p:nvSpPr>
        <p:spPr/>
        <p:txBody>
          <a:bodyPr/>
          <a:lstStyle/>
          <a:p>
            <a:fld id="{1CC83CC2-D627-46A3-862B-669495BD1A42}" type="slidenum">
              <a:rPr lang="de-DE" smtClean="0"/>
              <a:t>‹#›</a:t>
            </a:fld>
            <a:endParaRPr lang="de-DE"/>
          </a:p>
        </p:txBody>
      </p:sp>
    </p:spTree>
    <p:extLst>
      <p:ext uri="{BB962C8B-B14F-4D97-AF65-F5344CB8AC3E}">
        <p14:creationId xmlns:p14="http://schemas.microsoft.com/office/powerpoint/2010/main" val="24306768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fld id="{1FA26A0C-C2CD-4609-8EA4-78E4903A01CE}" type="datetimeFigureOut">
              <a:rPr lang="de-DE" smtClean="0"/>
              <a:t>07.03.2025</a:t>
            </a:fld>
            <a:endParaRPr lang="de-DE"/>
          </a:p>
        </p:txBody>
      </p:sp>
      <p:sp>
        <p:nvSpPr>
          <p:cNvPr id="3" name="Fußzeilenplatzhalter 2"/>
          <p:cNvSpPr>
            <a:spLocks noGrp="1"/>
          </p:cNvSpPr>
          <p:nvPr>
            <p:ph type="ftr" sz="quarter" idx="11"/>
          </p:nvPr>
        </p:nvSpPr>
        <p:spPr/>
        <p:txBody>
          <a:bodyPr/>
          <a:lstStyle/>
          <a:p>
            <a:endParaRPr lang="de-DE"/>
          </a:p>
        </p:txBody>
      </p:sp>
      <p:sp>
        <p:nvSpPr>
          <p:cNvPr id="4" name="Foliennummernplatzhalter 3"/>
          <p:cNvSpPr>
            <a:spLocks noGrp="1"/>
          </p:cNvSpPr>
          <p:nvPr>
            <p:ph type="sldNum" sz="quarter" idx="12"/>
          </p:nvPr>
        </p:nvSpPr>
        <p:spPr/>
        <p:txBody>
          <a:bodyPr/>
          <a:lstStyle/>
          <a:p>
            <a:fld id="{1CC83CC2-D627-46A3-862B-669495BD1A42}" type="slidenum">
              <a:rPr lang="de-DE" smtClean="0"/>
              <a:t>‹#›</a:t>
            </a:fld>
            <a:endParaRPr lang="de-DE"/>
          </a:p>
        </p:txBody>
      </p:sp>
    </p:spTree>
    <p:extLst>
      <p:ext uri="{BB962C8B-B14F-4D97-AF65-F5344CB8AC3E}">
        <p14:creationId xmlns:p14="http://schemas.microsoft.com/office/powerpoint/2010/main" val="21156075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de-DE"/>
              <a:t>Titelmasterformat durch Klicken bearbeiten</a:t>
            </a:r>
          </a:p>
        </p:txBody>
      </p:sp>
      <p:sp>
        <p:nvSpPr>
          <p:cNvPr id="3" name="Inhaltsplatzhalt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Formatvorlagen des Textmasters bearbeiten</a:t>
            </a:r>
          </a:p>
        </p:txBody>
      </p:sp>
      <p:sp>
        <p:nvSpPr>
          <p:cNvPr id="5" name="Datumsplatzhalter 4"/>
          <p:cNvSpPr>
            <a:spLocks noGrp="1"/>
          </p:cNvSpPr>
          <p:nvPr>
            <p:ph type="dt" sz="half" idx="10"/>
          </p:nvPr>
        </p:nvSpPr>
        <p:spPr/>
        <p:txBody>
          <a:bodyPr/>
          <a:lstStyle/>
          <a:p>
            <a:fld id="{1FA26A0C-C2CD-4609-8EA4-78E4903A01CE}" type="datetimeFigureOut">
              <a:rPr lang="de-DE" smtClean="0"/>
              <a:t>07.03.2025</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1CC83CC2-D627-46A3-862B-669495BD1A42}" type="slidenum">
              <a:rPr lang="de-DE" smtClean="0"/>
              <a:t>‹#›</a:t>
            </a:fld>
            <a:endParaRPr lang="de-DE"/>
          </a:p>
        </p:txBody>
      </p:sp>
    </p:spTree>
    <p:extLst>
      <p:ext uri="{BB962C8B-B14F-4D97-AF65-F5344CB8AC3E}">
        <p14:creationId xmlns:p14="http://schemas.microsoft.com/office/powerpoint/2010/main" val="28722531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de-DE"/>
              <a:t>Titelmasterformat durch Klicken bearbeiten</a:t>
            </a:r>
          </a:p>
        </p:txBody>
      </p:sp>
      <p:sp>
        <p:nvSpPr>
          <p:cNvPr id="3" name="Bildplatzhalt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Formatvorlagen des Textmasters bearbeiten</a:t>
            </a:r>
          </a:p>
        </p:txBody>
      </p:sp>
      <p:sp>
        <p:nvSpPr>
          <p:cNvPr id="5" name="Datumsplatzhalter 4"/>
          <p:cNvSpPr>
            <a:spLocks noGrp="1"/>
          </p:cNvSpPr>
          <p:nvPr>
            <p:ph type="dt" sz="half" idx="10"/>
          </p:nvPr>
        </p:nvSpPr>
        <p:spPr/>
        <p:txBody>
          <a:bodyPr/>
          <a:lstStyle/>
          <a:p>
            <a:fld id="{1FA26A0C-C2CD-4609-8EA4-78E4903A01CE}" type="datetimeFigureOut">
              <a:rPr lang="de-DE" smtClean="0"/>
              <a:t>07.03.2025</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1CC83CC2-D627-46A3-862B-669495BD1A42}" type="slidenum">
              <a:rPr lang="de-DE" smtClean="0"/>
              <a:t>‹#›</a:t>
            </a:fld>
            <a:endParaRPr lang="de-DE"/>
          </a:p>
        </p:txBody>
      </p:sp>
    </p:spTree>
    <p:extLst>
      <p:ext uri="{BB962C8B-B14F-4D97-AF65-F5344CB8AC3E}">
        <p14:creationId xmlns:p14="http://schemas.microsoft.com/office/powerpoint/2010/main" val="28358887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dirty="0"/>
              <a:t>Titelmasterformat durch Klicken bearbeiten</a:t>
            </a:r>
          </a:p>
        </p:txBody>
      </p:sp>
      <p:sp>
        <p:nvSpPr>
          <p:cNvPr id="3" name="Textplatzhalt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FA26A0C-C2CD-4609-8EA4-78E4903A01CE}" type="datetimeFigureOut">
              <a:rPr lang="de-DE" smtClean="0"/>
              <a:t>07.03.2025</a:t>
            </a:fld>
            <a:endParaRPr lang="de-DE"/>
          </a:p>
        </p:txBody>
      </p:sp>
      <p:sp>
        <p:nvSpPr>
          <p:cNvPr id="5" name="Fußzeilenplatzhalt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Foliennummernplatzhalt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CC83CC2-D627-46A3-862B-669495BD1A42}" type="slidenum">
              <a:rPr lang="de-DE" smtClean="0"/>
              <a:t>‹#›</a:t>
            </a:fld>
            <a:endParaRPr lang="de-DE"/>
          </a:p>
        </p:txBody>
      </p:sp>
    </p:spTree>
    <p:extLst>
      <p:ext uri="{BB962C8B-B14F-4D97-AF65-F5344CB8AC3E}">
        <p14:creationId xmlns:p14="http://schemas.microsoft.com/office/powerpoint/2010/main" val="66897132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d.valtiner@fh-kaernten.at" TargetMode="External"/><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Layout" Target="../slideLayouts/slideLayout2.xml"/><Relationship Id="rId5" Type="http://schemas.openxmlformats.org/officeDocument/2006/relationships/image" Target="../media/image10.svg"/><Relationship Id="rId4" Type="http://schemas.openxmlformats.org/officeDocument/2006/relationships/image" Target="../media/image9.png"/></Relationships>
</file>

<file path=ppt/slides/_rels/slide3.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1435865" y="2757534"/>
            <a:ext cx="9144000" cy="2170545"/>
          </a:xfrm>
        </p:spPr>
        <p:txBody>
          <a:bodyPr>
            <a:normAutofit fontScale="90000"/>
          </a:bodyPr>
          <a:lstStyle/>
          <a:p>
            <a:r>
              <a:rPr lang="de-DE" dirty="0">
                <a:latin typeface="Corbel" panose="020B0503020204020204" pitchFamily="34" charset="0"/>
              </a:rPr>
              <a:t>Regelungstechnik Quiz mit Chat GPT</a:t>
            </a:r>
            <a:br>
              <a:rPr lang="de-DE" dirty="0"/>
            </a:br>
            <a:endParaRPr lang="de-DE" b="1" dirty="0">
              <a:latin typeface="Corbel" panose="020B0503020204020204" pitchFamily="34" charset="0"/>
            </a:endParaRPr>
          </a:p>
        </p:txBody>
      </p:sp>
      <p:pic>
        <p:nvPicPr>
          <p:cNvPr id="1026" name="Picture 2">
            <a:extLst>
              <a:ext uri="{FF2B5EF4-FFF2-40B4-BE49-F238E27FC236}">
                <a16:creationId xmlns:a16="http://schemas.microsoft.com/office/drawing/2014/main" id="{5AC852CB-D761-189B-69CB-1F44F5E2C529}"/>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336111" y="5867302"/>
            <a:ext cx="1368209" cy="478703"/>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182ABA2C-BCA0-757A-FE02-620E1CC46226}"/>
              </a:ext>
            </a:extLst>
          </p:cNvPr>
          <p:cNvSpPr txBox="1"/>
          <p:nvPr/>
        </p:nvSpPr>
        <p:spPr>
          <a:xfrm>
            <a:off x="3902658" y="4847189"/>
            <a:ext cx="5351069" cy="2031325"/>
          </a:xfrm>
          <a:prstGeom prst="rect">
            <a:avLst/>
          </a:prstGeom>
          <a:noFill/>
        </p:spPr>
        <p:txBody>
          <a:bodyPr wrap="square" rtlCol="0">
            <a:spAutoFit/>
          </a:bodyPr>
          <a:lstStyle/>
          <a:p>
            <a:pPr algn="ctr"/>
            <a:r>
              <a:rPr lang="en-US" dirty="0" err="1"/>
              <a:t>Erstellt</a:t>
            </a:r>
            <a:r>
              <a:rPr lang="en-US" dirty="0"/>
              <a:t> von: </a:t>
            </a:r>
          </a:p>
          <a:p>
            <a:pPr algn="ctr"/>
            <a:endParaRPr lang="en-US" dirty="0"/>
          </a:p>
          <a:p>
            <a:pPr algn="ctr"/>
            <a:r>
              <a:rPr lang="en-US" dirty="0"/>
              <a:t>Daniel Valtiner</a:t>
            </a:r>
          </a:p>
          <a:p>
            <a:pPr algn="ctr"/>
            <a:r>
              <a:rPr lang="de-DE" sz="1800" dirty="0">
                <a:latin typeface="Corbel" panose="020B0503020204020204" pitchFamily="34" charset="0"/>
                <a:hlinkClick r:id="rId3"/>
              </a:rPr>
              <a:t>d.valtiner@fh-kaernten.at</a:t>
            </a:r>
            <a:endParaRPr lang="de-DE" sz="1800" dirty="0">
              <a:latin typeface="Corbel" panose="020B0503020204020204" pitchFamily="34" charset="0"/>
            </a:endParaRPr>
          </a:p>
          <a:p>
            <a:pPr algn="ctr"/>
            <a:r>
              <a:rPr lang="de-DE" dirty="0">
                <a:latin typeface="Corbel" panose="020B0503020204020204" pitchFamily="34" charset="0"/>
              </a:rPr>
              <a:t>Jänner 2025</a:t>
            </a:r>
            <a:r>
              <a:rPr lang="de-DE" sz="1800" dirty="0">
                <a:latin typeface="Corbel" panose="020B0503020204020204" pitchFamily="34" charset="0"/>
              </a:rPr>
              <a:t> </a:t>
            </a:r>
          </a:p>
          <a:p>
            <a:endParaRPr lang="en-US" dirty="0"/>
          </a:p>
          <a:p>
            <a:r>
              <a:rPr lang="en-US" dirty="0"/>
              <a:t> </a:t>
            </a:r>
          </a:p>
        </p:txBody>
      </p:sp>
    </p:spTree>
    <p:extLst>
      <p:ext uri="{BB962C8B-B14F-4D97-AF65-F5344CB8AC3E}">
        <p14:creationId xmlns:p14="http://schemas.microsoft.com/office/powerpoint/2010/main" val="21254782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6295A4-E4EB-6913-DDA7-B77237175BEB}"/>
              </a:ext>
            </a:extLst>
          </p:cNvPr>
          <p:cNvSpPr>
            <a:spLocks noGrp="1"/>
          </p:cNvSpPr>
          <p:nvPr>
            <p:ph type="title"/>
          </p:nvPr>
        </p:nvSpPr>
        <p:spPr/>
        <p:txBody>
          <a:bodyPr/>
          <a:lstStyle/>
          <a:p>
            <a:r>
              <a:rPr lang="en-US" dirty="0" err="1"/>
              <a:t>Erklärung</a:t>
            </a:r>
            <a:r>
              <a:rPr lang="en-US" dirty="0"/>
              <a:t> und </a:t>
            </a:r>
            <a:r>
              <a:rPr lang="en-US" dirty="0" err="1"/>
              <a:t>Hintergrund</a:t>
            </a:r>
            <a:endParaRPr lang="en-US" dirty="0"/>
          </a:p>
        </p:txBody>
      </p:sp>
      <p:sp>
        <p:nvSpPr>
          <p:cNvPr id="3" name="Content Placeholder 2">
            <a:extLst>
              <a:ext uri="{FF2B5EF4-FFF2-40B4-BE49-F238E27FC236}">
                <a16:creationId xmlns:a16="http://schemas.microsoft.com/office/drawing/2014/main" id="{745E2D81-13B8-204D-1417-45054F938081}"/>
              </a:ext>
            </a:extLst>
          </p:cNvPr>
          <p:cNvSpPr>
            <a:spLocks noGrp="1"/>
          </p:cNvSpPr>
          <p:nvPr>
            <p:ph idx="1"/>
          </p:nvPr>
        </p:nvSpPr>
        <p:spPr>
          <a:xfrm>
            <a:off x="838200" y="1624025"/>
            <a:ext cx="10515600" cy="4351338"/>
          </a:xfrm>
        </p:spPr>
        <p:txBody>
          <a:bodyPr>
            <a:normAutofit lnSpcReduction="10000"/>
          </a:bodyPr>
          <a:lstStyle/>
          <a:p>
            <a:pPr marL="0" indent="0">
              <a:buNone/>
            </a:pPr>
            <a:r>
              <a:rPr lang="en-US" sz="1800" dirty="0"/>
              <a:t>Dieses OER </a:t>
            </a:r>
            <a:r>
              <a:rPr lang="en-US" sz="1800" dirty="0" err="1"/>
              <a:t>beinhaltet</a:t>
            </a:r>
            <a:r>
              <a:rPr lang="en-US" sz="1800" dirty="0"/>
              <a:t> </a:t>
            </a:r>
            <a:r>
              <a:rPr lang="en-US" sz="1800" dirty="0" err="1"/>
              <a:t>einen</a:t>
            </a:r>
            <a:r>
              <a:rPr lang="en-US" sz="1800" dirty="0"/>
              <a:t> Prompt für LLM-</a:t>
            </a:r>
            <a:r>
              <a:rPr lang="en-US" sz="1800" dirty="0" err="1"/>
              <a:t>basierte</a:t>
            </a:r>
            <a:r>
              <a:rPr lang="en-US" sz="1800" dirty="0"/>
              <a:t> KI </a:t>
            </a:r>
            <a:r>
              <a:rPr lang="en-US" sz="1800" dirty="0" err="1"/>
              <a:t>Systeme</a:t>
            </a:r>
            <a:r>
              <a:rPr lang="en-US" sz="1800" dirty="0"/>
              <a:t>. Damit </a:t>
            </a:r>
            <a:r>
              <a:rPr lang="en-US" sz="1800" dirty="0" err="1"/>
              <a:t>lässt</a:t>
            </a:r>
            <a:r>
              <a:rPr lang="en-US" sz="1800" dirty="0"/>
              <a:t> </a:t>
            </a:r>
            <a:r>
              <a:rPr lang="en-US" sz="1800" dirty="0" err="1"/>
              <a:t>sich</a:t>
            </a:r>
            <a:r>
              <a:rPr lang="en-US" sz="1800" dirty="0"/>
              <a:t> </a:t>
            </a:r>
            <a:r>
              <a:rPr lang="en-US" sz="1800" dirty="0" err="1"/>
              <a:t>ein</a:t>
            </a:r>
            <a:r>
              <a:rPr lang="en-US" sz="1800" dirty="0"/>
              <a:t> Spiel </a:t>
            </a:r>
            <a:r>
              <a:rPr lang="en-US" sz="1800" dirty="0" err="1"/>
              <a:t>zum</a:t>
            </a:r>
            <a:r>
              <a:rPr lang="en-US" sz="1800" dirty="0"/>
              <a:t> Thema PID-</a:t>
            </a:r>
            <a:r>
              <a:rPr lang="en-US" sz="1800" dirty="0" err="1"/>
              <a:t>Regler</a:t>
            </a:r>
            <a:r>
              <a:rPr lang="en-US" sz="1800" dirty="0"/>
              <a:t> </a:t>
            </a:r>
            <a:r>
              <a:rPr lang="en-US" sz="1800" dirty="0" err="1"/>
              <a:t>aus</a:t>
            </a:r>
            <a:r>
              <a:rPr lang="en-US" sz="1800" dirty="0"/>
              <a:t> dem </a:t>
            </a:r>
            <a:r>
              <a:rPr lang="en-US" sz="1800" dirty="0" err="1"/>
              <a:t>Themengebiet</a:t>
            </a:r>
            <a:r>
              <a:rPr lang="en-US" sz="1800" dirty="0"/>
              <a:t> der </a:t>
            </a:r>
            <a:r>
              <a:rPr lang="en-US" sz="1800" dirty="0" err="1"/>
              <a:t>Regelungstechnik</a:t>
            </a:r>
            <a:r>
              <a:rPr lang="en-US" sz="1800" dirty="0"/>
              <a:t> für </a:t>
            </a:r>
            <a:r>
              <a:rPr lang="en-US" sz="1800" dirty="0" err="1"/>
              <a:t>Lernende</a:t>
            </a:r>
            <a:r>
              <a:rPr lang="en-US" sz="1800" dirty="0"/>
              <a:t> </a:t>
            </a:r>
            <a:r>
              <a:rPr lang="en-US" sz="1800" dirty="0" err="1"/>
              <a:t>ohne</a:t>
            </a:r>
            <a:r>
              <a:rPr lang="en-US" sz="1800" dirty="0"/>
              <a:t> </a:t>
            </a:r>
            <a:r>
              <a:rPr lang="en-US" sz="1800" dirty="0" err="1"/>
              <a:t>einschlägige</a:t>
            </a:r>
            <a:r>
              <a:rPr lang="en-US" sz="1800" dirty="0"/>
              <a:t> </a:t>
            </a:r>
            <a:r>
              <a:rPr lang="en-US" sz="1800" dirty="0" err="1"/>
              <a:t>Vorkenntnis</a:t>
            </a:r>
            <a:r>
              <a:rPr lang="en-US" sz="1800" dirty="0"/>
              <a:t> </a:t>
            </a:r>
            <a:r>
              <a:rPr lang="en-US" sz="1800" dirty="0" err="1"/>
              <a:t>starten</a:t>
            </a:r>
            <a:r>
              <a:rPr lang="en-US" sz="1800" dirty="0"/>
              <a:t>. Das Spiel </a:t>
            </a:r>
            <a:r>
              <a:rPr lang="en-US" sz="1800" dirty="0" err="1"/>
              <a:t>sollte</a:t>
            </a:r>
            <a:r>
              <a:rPr lang="en-US" sz="1800" dirty="0"/>
              <a:t> </a:t>
            </a:r>
            <a:r>
              <a:rPr lang="en-US" sz="1800" dirty="0" err="1"/>
              <a:t>mit</a:t>
            </a:r>
            <a:r>
              <a:rPr lang="en-US" sz="1800" dirty="0"/>
              <a:t> </a:t>
            </a:r>
            <a:r>
              <a:rPr lang="en-US" sz="1800" dirty="0" err="1"/>
              <a:t>Sprachmodellen</a:t>
            </a:r>
            <a:r>
              <a:rPr lang="en-US" sz="1800" dirty="0"/>
              <a:t> </a:t>
            </a:r>
            <a:r>
              <a:rPr lang="en-US" sz="1800" dirty="0" err="1"/>
              <a:t>erfolgen</a:t>
            </a:r>
            <a:r>
              <a:rPr lang="en-US" sz="1800" dirty="0"/>
              <a:t>, die </a:t>
            </a:r>
            <a:r>
              <a:rPr lang="en-US" sz="1800" dirty="0" err="1"/>
              <a:t>mindestens</a:t>
            </a:r>
            <a:r>
              <a:rPr lang="en-US" sz="1800" dirty="0"/>
              <a:t> </a:t>
            </a:r>
            <a:r>
              <a:rPr lang="en-US" sz="1800" dirty="0" err="1"/>
              <a:t>über</a:t>
            </a:r>
            <a:r>
              <a:rPr lang="en-US" sz="1800" dirty="0"/>
              <a:t> GPT4-Level </a:t>
            </a:r>
            <a:r>
              <a:rPr lang="en-US" sz="1800" dirty="0" err="1"/>
              <a:t>Intelligenz</a:t>
            </a:r>
            <a:r>
              <a:rPr lang="en-US" sz="1800" dirty="0"/>
              <a:t> </a:t>
            </a:r>
            <a:r>
              <a:rPr lang="en-US" sz="1800" dirty="0" err="1"/>
              <a:t>verfügen</a:t>
            </a:r>
            <a:r>
              <a:rPr lang="en-US" sz="1800" dirty="0"/>
              <a:t> – GPT4o, Claude 3, Gemini 1.5, </a:t>
            </a:r>
            <a:r>
              <a:rPr lang="en-US" sz="1800" dirty="0" err="1"/>
              <a:t>oder</a:t>
            </a:r>
            <a:r>
              <a:rPr lang="en-US" sz="1800" dirty="0"/>
              <a:t> Grok 3 </a:t>
            </a:r>
            <a:r>
              <a:rPr lang="en-US" sz="1800" dirty="0" err="1"/>
              <a:t>eigenen</a:t>
            </a:r>
            <a:r>
              <a:rPr lang="en-US" sz="1800" dirty="0"/>
              <a:t> </a:t>
            </a:r>
            <a:r>
              <a:rPr lang="en-US" sz="1800" dirty="0" err="1"/>
              <a:t>sich</a:t>
            </a:r>
            <a:r>
              <a:rPr lang="en-US" sz="1800" dirty="0"/>
              <a:t> </a:t>
            </a:r>
            <a:r>
              <a:rPr lang="en-US" sz="1800" dirty="0" err="1"/>
              <a:t>beispielsweise</a:t>
            </a:r>
            <a:r>
              <a:rPr lang="en-US" sz="1800" dirty="0"/>
              <a:t> </a:t>
            </a:r>
            <a:r>
              <a:rPr lang="en-US" sz="1800" dirty="0" err="1"/>
              <a:t>sehr</a:t>
            </a:r>
            <a:r>
              <a:rPr lang="en-US" sz="1800" dirty="0"/>
              <a:t> gut. Zum </a:t>
            </a:r>
            <a:r>
              <a:rPr lang="en-US" sz="1800" dirty="0" err="1"/>
              <a:t>Starten</a:t>
            </a:r>
            <a:r>
              <a:rPr lang="en-US" sz="1800" dirty="0"/>
              <a:t> </a:t>
            </a:r>
            <a:r>
              <a:rPr lang="en-US" sz="1800" dirty="0" err="1"/>
              <a:t>einfach</a:t>
            </a:r>
            <a:r>
              <a:rPr lang="en-US" sz="1800" dirty="0"/>
              <a:t> den Prompt in den Chat </a:t>
            </a:r>
            <a:r>
              <a:rPr lang="en-US" sz="1800" dirty="0" err="1"/>
              <a:t>kopieren</a:t>
            </a:r>
            <a:r>
              <a:rPr lang="en-US" sz="1800" dirty="0"/>
              <a:t> </a:t>
            </a:r>
            <a:r>
              <a:rPr lang="en-US" sz="1800" dirty="0" err="1"/>
              <a:t>uns</a:t>
            </a:r>
            <a:r>
              <a:rPr lang="en-US" sz="1800" dirty="0"/>
              <a:t> es </a:t>
            </a:r>
            <a:r>
              <a:rPr lang="en-US" sz="1800" dirty="0" err="1"/>
              <a:t>geht</a:t>
            </a:r>
            <a:r>
              <a:rPr lang="en-US" sz="1800" dirty="0"/>
              <a:t> </a:t>
            </a:r>
            <a:r>
              <a:rPr lang="en-US" sz="1800" dirty="0" err="1"/>
              <a:t>los</a:t>
            </a:r>
            <a:r>
              <a:rPr lang="en-US" sz="1800" dirty="0"/>
              <a:t>. Dieser Prompt </a:t>
            </a:r>
            <a:r>
              <a:rPr lang="en-US" sz="1800" dirty="0" err="1"/>
              <a:t>wurde</a:t>
            </a:r>
            <a:r>
              <a:rPr lang="en-US" sz="1800" dirty="0"/>
              <a:t> </a:t>
            </a:r>
            <a:r>
              <a:rPr lang="en-US" sz="1800" dirty="0" err="1"/>
              <a:t>systematisch</a:t>
            </a:r>
            <a:r>
              <a:rPr lang="en-US" sz="1800" dirty="0"/>
              <a:t> und Schritt für Schritt in </a:t>
            </a:r>
            <a:r>
              <a:rPr lang="en-US" sz="1800" dirty="0" err="1"/>
              <a:t>einer</a:t>
            </a:r>
            <a:r>
              <a:rPr lang="en-US" sz="1800" dirty="0"/>
              <a:t> Co-Creation </a:t>
            </a:r>
            <a:r>
              <a:rPr lang="en-US" sz="1800" dirty="0" err="1"/>
              <a:t>mit</a:t>
            </a:r>
            <a:r>
              <a:rPr lang="en-US" sz="1800" dirty="0"/>
              <a:t> GPT-4 </a:t>
            </a:r>
            <a:r>
              <a:rPr lang="en-US" sz="1800" dirty="0" err="1"/>
              <a:t>erarbeitet</a:t>
            </a:r>
            <a:r>
              <a:rPr lang="en-US" sz="1800" dirty="0"/>
              <a:t> und </a:t>
            </a:r>
            <a:r>
              <a:rPr lang="en-US" sz="1800" dirty="0" err="1"/>
              <a:t>über</a:t>
            </a:r>
            <a:r>
              <a:rPr lang="en-US" sz="1800" dirty="0"/>
              <a:t> die Zeit </a:t>
            </a:r>
            <a:r>
              <a:rPr lang="en-US" sz="1800" dirty="0" err="1"/>
              <a:t>feinjustiert</a:t>
            </a:r>
            <a:r>
              <a:rPr lang="en-US" sz="1800" dirty="0"/>
              <a:t>. </a:t>
            </a:r>
          </a:p>
          <a:p>
            <a:pPr marL="0" indent="0">
              <a:buNone/>
            </a:pPr>
            <a:endParaRPr lang="en-US" sz="1800" dirty="0"/>
          </a:p>
          <a:p>
            <a:pPr marL="0" indent="0">
              <a:buNone/>
            </a:pPr>
            <a:endParaRPr lang="en-US" sz="1800" dirty="0"/>
          </a:p>
          <a:p>
            <a:pPr marL="0" indent="0">
              <a:buNone/>
            </a:pPr>
            <a:r>
              <a:rPr lang="en-US" sz="1800" dirty="0" err="1"/>
              <a:t>Studierende</a:t>
            </a:r>
            <a:r>
              <a:rPr lang="en-US" sz="1800" dirty="0"/>
              <a:t> </a:t>
            </a:r>
            <a:r>
              <a:rPr lang="en-US" sz="1800" dirty="0" err="1"/>
              <a:t>bekommen</a:t>
            </a:r>
            <a:r>
              <a:rPr lang="en-US" sz="1800" dirty="0"/>
              <a:t> </a:t>
            </a:r>
            <a:r>
              <a:rPr lang="en-US" sz="1800" dirty="0" err="1"/>
              <a:t>zuerst</a:t>
            </a:r>
            <a:r>
              <a:rPr lang="en-US" sz="1800" dirty="0"/>
              <a:t> </a:t>
            </a:r>
            <a:r>
              <a:rPr lang="en-US" sz="1800" dirty="0" err="1"/>
              <a:t>eine</a:t>
            </a:r>
            <a:r>
              <a:rPr lang="en-US" sz="1800" dirty="0"/>
              <a:t> </a:t>
            </a:r>
            <a:r>
              <a:rPr lang="en-US" sz="1800" dirty="0" err="1"/>
              <a:t>allgemeine</a:t>
            </a:r>
            <a:r>
              <a:rPr lang="en-US" sz="1800" dirty="0"/>
              <a:t> </a:t>
            </a:r>
            <a:r>
              <a:rPr lang="en-US" sz="1800" dirty="0" err="1"/>
              <a:t>Einführung</a:t>
            </a:r>
            <a:r>
              <a:rPr lang="en-US" sz="1800" dirty="0"/>
              <a:t> in das Thema </a:t>
            </a:r>
            <a:r>
              <a:rPr lang="en-US" sz="1800" dirty="0" err="1"/>
              <a:t>Regelungstechnik</a:t>
            </a:r>
            <a:r>
              <a:rPr lang="en-US" sz="1800" dirty="0"/>
              <a:t> und PID </a:t>
            </a:r>
            <a:r>
              <a:rPr lang="en-US" sz="1800" dirty="0" err="1"/>
              <a:t>Regler</a:t>
            </a:r>
            <a:r>
              <a:rPr lang="en-US" sz="1800" dirty="0"/>
              <a:t> und </a:t>
            </a:r>
            <a:r>
              <a:rPr lang="en-US" sz="1800" dirty="0" err="1"/>
              <a:t>haben</a:t>
            </a:r>
            <a:r>
              <a:rPr lang="en-US" sz="1800" dirty="0"/>
              <a:t> stets die </a:t>
            </a:r>
            <a:r>
              <a:rPr lang="en-US" sz="1800" dirty="0" err="1"/>
              <a:t>Möglichkeit</a:t>
            </a:r>
            <a:r>
              <a:rPr lang="en-US" sz="1800" dirty="0"/>
              <a:t>, </a:t>
            </a:r>
            <a:r>
              <a:rPr lang="en-US" sz="1800" dirty="0" err="1"/>
              <a:t>vertiefende</a:t>
            </a:r>
            <a:r>
              <a:rPr lang="en-US" sz="1800" dirty="0"/>
              <a:t> </a:t>
            </a:r>
            <a:r>
              <a:rPr lang="en-US" sz="1800" dirty="0" err="1"/>
              <a:t>Fragen</a:t>
            </a:r>
            <a:r>
              <a:rPr lang="en-US" sz="1800" dirty="0"/>
              <a:t> </a:t>
            </a:r>
            <a:r>
              <a:rPr lang="en-US" sz="1800" dirty="0" err="1"/>
              <a:t>zu</a:t>
            </a:r>
            <a:r>
              <a:rPr lang="en-US" sz="1800" dirty="0"/>
              <a:t> </a:t>
            </a:r>
            <a:r>
              <a:rPr lang="en-US" sz="1800" dirty="0" err="1"/>
              <a:t>stellen</a:t>
            </a:r>
            <a:r>
              <a:rPr lang="en-US" sz="1800" dirty="0"/>
              <a:t>. Die KI </a:t>
            </a:r>
            <a:r>
              <a:rPr lang="en-US" sz="1800" dirty="0" err="1"/>
              <a:t>beginnt</a:t>
            </a:r>
            <a:r>
              <a:rPr lang="en-US" sz="1800" dirty="0"/>
              <a:t> </a:t>
            </a:r>
            <a:r>
              <a:rPr lang="en-US" sz="1800" dirty="0" err="1"/>
              <a:t>dann</a:t>
            </a:r>
            <a:r>
              <a:rPr lang="en-US" sz="1800" dirty="0"/>
              <a:t> </a:t>
            </a:r>
            <a:r>
              <a:rPr lang="en-US" sz="1800" dirty="0" err="1"/>
              <a:t>sequentiell</a:t>
            </a:r>
            <a:r>
              <a:rPr lang="en-US" sz="1800" dirty="0"/>
              <a:t> </a:t>
            </a:r>
            <a:r>
              <a:rPr lang="en-US" sz="1800" dirty="0" err="1"/>
              <a:t>mit</a:t>
            </a:r>
            <a:r>
              <a:rPr lang="en-US" sz="1800" dirty="0"/>
              <a:t> dem </a:t>
            </a:r>
            <a:r>
              <a:rPr lang="en-US" sz="1800" dirty="0" err="1"/>
              <a:t>Generieren</a:t>
            </a:r>
            <a:r>
              <a:rPr lang="en-US" sz="1800" dirty="0"/>
              <a:t> von </a:t>
            </a:r>
            <a:r>
              <a:rPr lang="en-US" sz="1800" dirty="0" err="1"/>
              <a:t>facheinschlägigen</a:t>
            </a:r>
            <a:r>
              <a:rPr lang="en-US" sz="1800" dirty="0"/>
              <a:t> Problem- und </a:t>
            </a:r>
            <a:r>
              <a:rPr lang="en-US" sz="1800" dirty="0" err="1"/>
              <a:t>Aufgabenstellungen</a:t>
            </a:r>
            <a:r>
              <a:rPr lang="en-US" sz="1800" dirty="0"/>
              <a:t>, die </a:t>
            </a:r>
            <a:r>
              <a:rPr lang="en-US" sz="1800" dirty="0" err="1"/>
              <a:t>durch</a:t>
            </a:r>
            <a:r>
              <a:rPr lang="en-US" sz="1800" dirty="0"/>
              <a:t> die </a:t>
            </a:r>
            <a:r>
              <a:rPr lang="en-US" sz="1800" dirty="0" err="1"/>
              <a:t>Studierenden</a:t>
            </a:r>
            <a:r>
              <a:rPr lang="en-US" sz="1800" dirty="0"/>
              <a:t> </a:t>
            </a:r>
            <a:r>
              <a:rPr lang="en-US" sz="1800" dirty="0" err="1"/>
              <a:t>zu</a:t>
            </a:r>
            <a:r>
              <a:rPr lang="en-US" sz="1800" dirty="0"/>
              <a:t> </a:t>
            </a:r>
            <a:r>
              <a:rPr lang="en-US" sz="1800" dirty="0" err="1"/>
              <a:t>beantworten</a:t>
            </a:r>
            <a:r>
              <a:rPr lang="en-US" sz="1800" dirty="0"/>
              <a:t> </a:t>
            </a:r>
            <a:r>
              <a:rPr lang="en-US" sz="1800" dirty="0" err="1"/>
              <a:t>sind</a:t>
            </a:r>
            <a:r>
              <a:rPr lang="en-US" sz="1800" dirty="0"/>
              <a:t>. Die </a:t>
            </a:r>
            <a:r>
              <a:rPr lang="en-US" sz="1800" dirty="0" err="1"/>
              <a:t>Antworten</a:t>
            </a:r>
            <a:r>
              <a:rPr lang="en-US" sz="1800" dirty="0"/>
              <a:t> </a:t>
            </a:r>
            <a:r>
              <a:rPr lang="en-US" sz="1800" dirty="0" err="1"/>
              <a:t>werden</a:t>
            </a:r>
            <a:r>
              <a:rPr lang="en-US" sz="1800" dirty="0"/>
              <a:t> </a:t>
            </a:r>
            <a:r>
              <a:rPr lang="en-US" sz="1800" dirty="0" err="1"/>
              <a:t>dann</a:t>
            </a:r>
            <a:r>
              <a:rPr lang="en-US" sz="1800" dirty="0"/>
              <a:t> </a:t>
            </a:r>
            <a:r>
              <a:rPr lang="en-US" sz="1800" dirty="0" err="1"/>
              <a:t>analysiert</a:t>
            </a:r>
            <a:r>
              <a:rPr lang="en-US" sz="1800" dirty="0"/>
              <a:t> und </a:t>
            </a:r>
            <a:r>
              <a:rPr lang="en-US" sz="1800" dirty="0" err="1"/>
              <a:t>korrigiert</a:t>
            </a:r>
            <a:r>
              <a:rPr lang="en-US" sz="1800" dirty="0"/>
              <a:t> </a:t>
            </a:r>
            <a:r>
              <a:rPr lang="en-US" sz="1800" dirty="0" err="1"/>
              <a:t>bzw</a:t>
            </a:r>
            <a:r>
              <a:rPr lang="en-US" sz="1800" dirty="0"/>
              <a:t>. </a:t>
            </a:r>
            <a:r>
              <a:rPr lang="en-US" sz="1800" dirty="0" err="1"/>
              <a:t>ergänzt</a:t>
            </a:r>
            <a:r>
              <a:rPr lang="en-US" sz="1800" dirty="0"/>
              <a:t>. </a:t>
            </a:r>
          </a:p>
          <a:p>
            <a:pPr marL="0" indent="0">
              <a:buNone/>
            </a:pPr>
            <a:endParaRPr lang="en-US" sz="1800" dirty="0"/>
          </a:p>
          <a:p>
            <a:pPr marL="0" indent="0">
              <a:buNone/>
            </a:pPr>
            <a:r>
              <a:rPr lang="en-US" sz="1800" dirty="0"/>
              <a:t>Die </a:t>
            </a:r>
            <a:r>
              <a:rPr lang="en-US" sz="1800" dirty="0" err="1"/>
              <a:t>Systematik</a:t>
            </a:r>
            <a:r>
              <a:rPr lang="en-US" sz="1800" dirty="0"/>
              <a:t> dieses </a:t>
            </a:r>
            <a:r>
              <a:rPr lang="en-US" sz="1800" dirty="0" err="1"/>
              <a:t>Beispiels</a:t>
            </a:r>
            <a:r>
              <a:rPr lang="en-US" sz="1800" dirty="0"/>
              <a:t> </a:t>
            </a:r>
            <a:r>
              <a:rPr lang="en-US" sz="1800" dirty="0" err="1"/>
              <a:t>lässt</a:t>
            </a:r>
            <a:r>
              <a:rPr lang="en-US" sz="1800" dirty="0"/>
              <a:t> </a:t>
            </a:r>
            <a:r>
              <a:rPr lang="en-US" sz="1800" dirty="0" err="1"/>
              <a:t>sich</a:t>
            </a:r>
            <a:r>
              <a:rPr lang="en-US" sz="1800" dirty="0"/>
              <a:t> </a:t>
            </a:r>
            <a:r>
              <a:rPr lang="en-US" sz="1800" dirty="0" err="1"/>
              <a:t>zudem</a:t>
            </a:r>
            <a:r>
              <a:rPr lang="en-US" sz="1800" dirty="0"/>
              <a:t> </a:t>
            </a:r>
            <a:r>
              <a:rPr lang="en-US" sz="1800" dirty="0" err="1"/>
              <a:t>sehr</a:t>
            </a:r>
            <a:r>
              <a:rPr lang="en-US" sz="1800" dirty="0"/>
              <a:t> </a:t>
            </a:r>
            <a:r>
              <a:rPr lang="en-US" sz="1800" dirty="0" err="1"/>
              <a:t>einfach</a:t>
            </a:r>
            <a:r>
              <a:rPr lang="en-US" sz="1800" dirty="0"/>
              <a:t> auf </a:t>
            </a:r>
            <a:r>
              <a:rPr lang="en-US" sz="1800" dirty="0" err="1"/>
              <a:t>andere</a:t>
            </a:r>
            <a:r>
              <a:rPr lang="en-US" sz="1800" dirty="0"/>
              <a:t> </a:t>
            </a:r>
            <a:r>
              <a:rPr lang="en-US" sz="1800" dirty="0" err="1"/>
              <a:t>Themengebiete</a:t>
            </a:r>
            <a:r>
              <a:rPr lang="en-US" sz="1800" dirty="0"/>
              <a:t> und </a:t>
            </a:r>
            <a:r>
              <a:rPr lang="en-US" sz="1800" dirty="0" err="1"/>
              <a:t>Aufgabenstellungen</a:t>
            </a:r>
            <a:r>
              <a:rPr lang="en-US" sz="1800" dirty="0"/>
              <a:t> </a:t>
            </a:r>
            <a:r>
              <a:rPr lang="en-US" sz="1800" dirty="0" err="1"/>
              <a:t>übernehmen</a:t>
            </a:r>
            <a:r>
              <a:rPr lang="en-US" sz="1800" dirty="0"/>
              <a:t>. Dazu </a:t>
            </a:r>
            <a:r>
              <a:rPr lang="en-US" sz="1800" dirty="0" err="1"/>
              <a:t>kann</a:t>
            </a:r>
            <a:r>
              <a:rPr lang="en-US" sz="1800" dirty="0"/>
              <a:t> die </a:t>
            </a:r>
            <a:r>
              <a:rPr lang="en-US" sz="1800" dirty="0" err="1"/>
              <a:t>Struktur</a:t>
            </a:r>
            <a:r>
              <a:rPr lang="en-US" sz="1800" dirty="0"/>
              <a:t> des Prompts </a:t>
            </a:r>
            <a:r>
              <a:rPr lang="en-US" sz="1800" dirty="0" err="1"/>
              <a:t>übernommen</a:t>
            </a:r>
            <a:r>
              <a:rPr lang="en-US" sz="1800" dirty="0"/>
              <a:t> und </a:t>
            </a:r>
            <a:r>
              <a:rPr lang="en-US" sz="1800" dirty="0" err="1"/>
              <a:t>mit</a:t>
            </a:r>
            <a:r>
              <a:rPr lang="en-US" sz="1800" dirty="0"/>
              <a:t> </a:t>
            </a:r>
            <a:r>
              <a:rPr lang="en-US" sz="1800" dirty="0" err="1"/>
              <a:t>entsprechenden</a:t>
            </a:r>
            <a:r>
              <a:rPr lang="en-US" sz="1800" dirty="0"/>
              <a:t> </a:t>
            </a:r>
            <a:r>
              <a:rPr lang="en-US" sz="1800" dirty="0" err="1"/>
              <a:t>inhaltlichen</a:t>
            </a:r>
            <a:r>
              <a:rPr lang="en-US" sz="1800" dirty="0"/>
              <a:t> </a:t>
            </a:r>
            <a:r>
              <a:rPr lang="en-US" sz="1800" dirty="0" err="1"/>
              <a:t>Anpassungen</a:t>
            </a:r>
            <a:r>
              <a:rPr lang="en-US" sz="1800" dirty="0"/>
              <a:t> auf </a:t>
            </a:r>
            <a:r>
              <a:rPr lang="en-US" sz="1800" dirty="0" err="1"/>
              <a:t>andere</a:t>
            </a:r>
            <a:r>
              <a:rPr lang="en-US" sz="1800" dirty="0"/>
              <a:t> </a:t>
            </a:r>
            <a:r>
              <a:rPr lang="en-US" sz="1800" dirty="0" err="1"/>
              <a:t>Themengebiete</a:t>
            </a:r>
            <a:r>
              <a:rPr lang="en-US" sz="1800" dirty="0"/>
              <a:t> </a:t>
            </a:r>
            <a:r>
              <a:rPr lang="en-US" sz="1800" dirty="0" err="1"/>
              <a:t>werden</a:t>
            </a:r>
            <a:r>
              <a:rPr lang="en-US" sz="1800" dirty="0"/>
              <a:t>.</a:t>
            </a:r>
          </a:p>
        </p:txBody>
      </p:sp>
      <p:pic>
        <p:nvPicPr>
          <p:cNvPr id="5" name="Graphic 4" descr="Artificial Intelligence outline">
            <a:extLst>
              <a:ext uri="{FF2B5EF4-FFF2-40B4-BE49-F238E27FC236}">
                <a16:creationId xmlns:a16="http://schemas.microsoft.com/office/drawing/2014/main" id="{B7710327-0D03-77C5-B924-7C2EBE8F1D65}"/>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1125200" y="5544000"/>
            <a:ext cx="688700" cy="688700"/>
          </a:xfrm>
          <a:prstGeom prst="rect">
            <a:avLst/>
          </a:prstGeom>
        </p:spPr>
      </p:pic>
      <p:pic>
        <p:nvPicPr>
          <p:cNvPr id="7" name="Graphic 6" descr="Classroom with solid fill">
            <a:extLst>
              <a:ext uri="{FF2B5EF4-FFF2-40B4-BE49-F238E27FC236}">
                <a16:creationId xmlns:a16="http://schemas.microsoft.com/office/drawing/2014/main" id="{FBB87638-63ED-D6EA-6F5F-D34FECC83468}"/>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838200" y="3429000"/>
            <a:ext cx="632400" cy="632400"/>
          </a:xfrm>
          <a:prstGeom prst="rect">
            <a:avLst/>
          </a:prstGeom>
        </p:spPr>
      </p:pic>
    </p:spTree>
    <p:extLst>
      <p:ext uri="{BB962C8B-B14F-4D97-AF65-F5344CB8AC3E}">
        <p14:creationId xmlns:p14="http://schemas.microsoft.com/office/powerpoint/2010/main" val="35044802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C5C7AB-BCB8-1D9F-4F9D-E375F9BDE17C}"/>
              </a:ext>
            </a:extLst>
          </p:cNvPr>
          <p:cNvSpPr>
            <a:spLocks noGrp="1"/>
          </p:cNvSpPr>
          <p:nvPr>
            <p:ph type="title"/>
          </p:nvPr>
        </p:nvSpPr>
        <p:spPr/>
        <p:txBody>
          <a:bodyPr/>
          <a:lstStyle/>
          <a:p>
            <a:r>
              <a:rPr lang="de-AT" dirty="0"/>
              <a:t>Regelungstechnik Quiz – der Prompt</a:t>
            </a:r>
          </a:p>
        </p:txBody>
      </p:sp>
      <p:sp>
        <p:nvSpPr>
          <p:cNvPr id="3" name="Content Placeholder 2">
            <a:extLst>
              <a:ext uri="{FF2B5EF4-FFF2-40B4-BE49-F238E27FC236}">
                <a16:creationId xmlns:a16="http://schemas.microsoft.com/office/drawing/2014/main" id="{B7607CDD-61C5-364E-DC6E-33F947290801}"/>
              </a:ext>
            </a:extLst>
          </p:cNvPr>
          <p:cNvSpPr>
            <a:spLocks noGrp="1"/>
          </p:cNvSpPr>
          <p:nvPr>
            <p:ph idx="1"/>
          </p:nvPr>
        </p:nvSpPr>
        <p:spPr>
          <a:xfrm>
            <a:off x="632914" y="1538716"/>
            <a:ext cx="10515600" cy="5218484"/>
          </a:xfrm>
        </p:spPr>
        <p:txBody>
          <a:bodyPr>
            <a:normAutofit fontScale="32500" lnSpcReduction="20000"/>
          </a:bodyPr>
          <a:lstStyle/>
          <a:p>
            <a:pPr marL="0" indent="0" algn="just">
              <a:buNone/>
            </a:pPr>
            <a:r>
              <a:rPr lang="de-AT" sz="3700" dirty="0"/>
              <a:t>Verhalte dich bitte wie eine erfahrene und etwas lustige Lehrkraft und erkläre mir die Grundlagen von PID Reglern. Ich habe keinen technischen Hintergrund. Spielen wir ein Quiz, das mit dir in der Vergangenheit entwickelt wurde. Halte dich an den Ablauf und lass uns gleich loslegen. Mach nach jedem Punkt eine Pause und frag mich, ob ich bisher alles verstanden habe und weitermachen möchte oder du noch was dazu erläutern sollst. Ich freue mich auf ein spannendes Spiel.</a:t>
            </a:r>
          </a:p>
          <a:p>
            <a:pPr marL="0" indent="0" algn="just">
              <a:buNone/>
            </a:pPr>
            <a:r>
              <a:rPr lang="de-AT" sz="3700" dirty="0"/>
              <a:t>Spielablauf: PID-Regler Quiz</a:t>
            </a:r>
          </a:p>
          <a:p>
            <a:pPr marL="0" indent="0" algn="just">
              <a:buNone/>
            </a:pPr>
            <a:r>
              <a:rPr lang="de-AT" sz="3700" dirty="0"/>
              <a:t>Punkt 1 Einführung in PID-Regler: Zuerst erkläre mir die Grundlagen von Steuer- und Regelungstechnik allgemein. Darauf aufbauend die Grundlagen eines PID-Reglers, inklusive der Bedeutung der drei Komponenten: Proportional (P), Integral (I) und Differential (D). Erkläre das Thema einfach und greifbar, sodass man sich gut was vorstellen kann. Halte dich dabei nicht zu kurz sondern gib mir als Neuling die Chance, über das Thema zu lernen.</a:t>
            </a:r>
          </a:p>
          <a:p>
            <a:pPr marL="0" indent="0" algn="just">
              <a:buNone/>
            </a:pPr>
            <a:r>
              <a:rPr lang="de-AT" sz="3700" dirty="0"/>
              <a:t>Punkt 2 Beispielszenarien: Nenne mir danach verschiedene hypothetische Szenarien, in denen ein PID-Regler eingesetzt werden könnte. Beispiele könnten die Temperaturregelung in einem Gebäude, die Geschwindigkeitsregelung eines Fahrzeugs oder die Positionskontrolle eines Roboters sein. Du kannst gern eigene, ähnliche Beispiele erfinden. Sei kreativ und technisch fundiert.</a:t>
            </a:r>
          </a:p>
          <a:p>
            <a:pPr marL="0" indent="0" algn="just">
              <a:buNone/>
            </a:pPr>
            <a:r>
              <a:rPr lang="de-AT" sz="3700" dirty="0"/>
              <a:t>Punkt 3 Fragenrunde: Für jedes Szenario stelle mir Fragen wie: "Was passiert, wenn der P-Wert zu hoch ist?" oder "Wie würde sich ein niedriger I-Wert auf das Systemverhalten auswirken?" Stelle die Fragen im Kontext des Szenarios und einzeln und lass sie mich beantworten, bevor du zur jeweils nächsten Frage  und in weiterer Folge zu Punkt 4 gehst.</a:t>
            </a:r>
          </a:p>
          <a:p>
            <a:pPr marL="0" indent="0" algn="just">
              <a:buNone/>
            </a:pPr>
            <a:r>
              <a:rPr lang="de-AT" sz="3700" dirty="0"/>
              <a:t>Punkt 4 Antworten und Diskussion: Erkläre mir anschließend die richtigen Lösungen im Vergleich zu meinen und warum bestimmte Einstellungen in einem gegebenen Szenario ideal oder problematisch wären.</a:t>
            </a:r>
          </a:p>
          <a:p>
            <a:pPr marL="0" indent="0" algn="just">
              <a:buNone/>
            </a:pPr>
            <a:r>
              <a:rPr lang="de-AT" sz="3700" dirty="0"/>
              <a:t>Punkt 5 Vertiefung durch Beispiele: Danach nenne  weitere reale oder hypothetische Beispiele, in denen die Einstellung der PID-Reglerwerte kritisch waren, um das Konzept weiter zu vertiefen.</a:t>
            </a:r>
          </a:p>
          <a:p>
            <a:pPr marL="0" indent="0" algn="just">
              <a:buNone/>
            </a:pPr>
            <a:r>
              <a:rPr lang="de-AT" sz="3700" dirty="0"/>
              <a:t>Punkt 6 Abschlussrunde: Zum Schluss gibt es eine offene Fragerunde, in der ich um Erläuterungen bitten kann. Erstelle eine coole und kreative Graphik zum Thema.</a:t>
            </a:r>
          </a:p>
          <a:p>
            <a:pPr marL="0" indent="0">
              <a:buNone/>
            </a:pPr>
            <a:endParaRPr lang="de-AT" sz="3700" dirty="0"/>
          </a:p>
          <a:p>
            <a:pPr marL="0" indent="0">
              <a:buNone/>
            </a:pPr>
            <a:r>
              <a:rPr lang="de-AT" sz="4900" b="1" dirty="0">
                <a:solidFill>
                  <a:srgbClr val="00B050"/>
                </a:solidFill>
              </a:rPr>
              <a:t>Tipp</a:t>
            </a:r>
            <a:r>
              <a:rPr lang="de-AT" sz="3700" dirty="0"/>
              <a:t>: Stelle zwischendurch Fragen – sei möglichst konkret, wo du noch was wissen willst und erkunde, was die KI erklären kann. Frag einfach bei einzelnen Punkten der Antwort nach mit „warum .. ?“ oder „Erkläre es erneut anhand eines anderen Beispiels“.  Achtung auf Halluzinationen. Spiele das Spiel 2-3x in unterschiedlichen Varianten der Zwischenfragen durch und beobachte das Verhalten. </a:t>
            </a:r>
          </a:p>
          <a:p>
            <a:pPr marL="0" indent="0">
              <a:buNone/>
            </a:pPr>
            <a:r>
              <a:rPr lang="de-AT" sz="3700" b="1" dirty="0"/>
              <a:t>Zusatzbeispiel</a:t>
            </a:r>
            <a:r>
              <a:rPr lang="de-AT" sz="3700" dirty="0"/>
              <a:t>: Bitte die KI am Ende Zeitsignale von Regelungsabläufen zu plotten. Schreib beispielsweise, die KI soll die oben erwähnten Beispiele in Plots darstellen und erklären, wie sowas in der Praxis aussieht. Dieser Punkt funktioniert nur mit Open-AI Modellen wie GPT4o, da es über einen Python Code Interpreter verfügt und Plots generieren kann.</a:t>
            </a:r>
          </a:p>
          <a:p>
            <a:pPr marL="0" indent="0">
              <a:buNone/>
            </a:pPr>
            <a:r>
              <a:rPr lang="de-AT" sz="3700" b="1" dirty="0">
                <a:solidFill>
                  <a:srgbClr val="FF0000"/>
                </a:solidFill>
              </a:rPr>
              <a:t>Achtung</a:t>
            </a:r>
            <a:r>
              <a:rPr lang="de-AT" sz="3700" dirty="0"/>
              <a:t>, dass nur der Text kopiert wird – oft kommt da ein Bild mit, dies bitte einfach im Chat-Window wieder löschen</a:t>
            </a:r>
          </a:p>
          <a:p>
            <a:pPr marL="0" indent="0">
              <a:buNone/>
            </a:pPr>
            <a:endParaRPr lang="de-AT" dirty="0"/>
          </a:p>
        </p:txBody>
      </p:sp>
      <p:pic>
        <p:nvPicPr>
          <p:cNvPr id="1026" name="Picture 2" descr="Glühbirne Idee Erleuchtung - Kostenlose Vektorgrafik auf ...">
            <a:extLst>
              <a:ext uri="{FF2B5EF4-FFF2-40B4-BE49-F238E27FC236}">
                <a16:creationId xmlns:a16="http://schemas.microsoft.com/office/drawing/2014/main" id="{C379C2DB-FB15-EA4F-B845-7B707FDDBB81}"/>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1038339" y="5542172"/>
            <a:ext cx="609150" cy="68103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154887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p:txBody>
          <a:bodyPr/>
          <a:lstStyle/>
          <a:p>
            <a:pPr marL="0" indent="0">
              <a:buNone/>
            </a:pPr>
            <a:endParaRPr lang="de-DE" dirty="0">
              <a:latin typeface="Corbel" panose="020B0503020204020204" pitchFamily="34" charset="0"/>
            </a:endParaRPr>
          </a:p>
          <a:p>
            <a:pPr marL="0" indent="0">
              <a:buNone/>
            </a:pPr>
            <a:endParaRPr lang="de-DE" dirty="0">
              <a:latin typeface="Corbel" panose="020B0503020204020204" pitchFamily="34" charset="0"/>
            </a:endParaRPr>
          </a:p>
          <a:p>
            <a:pPr marL="0" indent="0">
              <a:buNone/>
            </a:pPr>
            <a:endParaRPr lang="de-DE" dirty="0">
              <a:latin typeface="Corbel" panose="020B0503020204020204" pitchFamily="34" charset="0"/>
            </a:endParaRPr>
          </a:p>
          <a:p>
            <a:pPr marL="0" indent="0">
              <a:buNone/>
            </a:pPr>
            <a:endParaRPr lang="de-DE" dirty="0">
              <a:latin typeface="Corbel" panose="020B0503020204020204" pitchFamily="34" charset="0"/>
            </a:endParaRPr>
          </a:p>
          <a:p>
            <a:pPr marL="0" indent="0">
              <a:buNone/>
            </a:pPr>
            <a:endParaRPr lang="de-DE" dirty="0">
              <a:latin typeface="Corbel" panose="020B0503020204020204" pitchFamily="34" charset="0"/>
            </a:endParaRPr>
          </a:p>
          <a:p>
            <a:pPr marL="0" indent="0">
              <a:buNone/>
            </a:pPr>
            <a:endParaRPr lang="de-DE" dirty="0">
              <a:latin typeface="Corbel" panose="020B0503020204020204" pitchFamily="34" charset="0"/>
            </a:endParaRPr>
          </a:p>
          <a:p>
            <a:pPr marL="0" indent="0">
              <a:buNone/>
            </a:pPr>
            <a:endParaRPr lang="de-DE" dirty="0">
              <a:latin typeface="Corbel" panose="020B0503020204020204" pitchFamily="34" charset="0"/>
            </a:endParaRPr>
          </a:p>
          <a:p>
            <a:pPr marL="0" indent="0">
              <a:buNone/>
            </a:pPr>
            <a:r>
              <a:rPr lang="de-DE" dirty="0">
                <a:latin typeface="Corbel" panose="020B0503020204020204" pitchFamily="34" charset="0"/>
              </a:rPr>
              <a:t>	</a:t>
            </a:r>
          </a:p>
        </p:txBody>
      </p:sp>
      <p:pic>
        <p:nvPicPr>
          <p:cNvPr id="4" name="Picture 2" descr="DIE 13,869 BESTEN BILDER, STOCK-FOTOS UND -VEKTORGRAFIKEN ZU „&amp;quot;The End&amp;quot;“ |  Adobe Stock">
            <a:extLst>
              <a:ext uri="{FF2B5EF4-FFF2-40B4-BE49-F238E27FC236}">
                <a16:creationId xmlns:a16="http://schemas.microsoft.com/office/drawing/2014/main" id="{66870269-725A-4529-8875-F6AA0116799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13329" y="2157412"/>
            <a:ext cx="6816515" cy="25431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0125525"/>
      </p:ext>
    </p:extLst>
  </p:cSld>
  <p:clrMapOvr>
    <a:masterClrMapping/>
  </p:clrMapOvr>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Herkunft xmlns="b2e1c157-b64f-4186-92ac-6ef75de09d4d" xsi:nil="true"/>
    <auf_x0020_Portalseite_x0020_anzeigen xmlns="b2e1c157-b64f-4186-92ac-6ef75de09d4d">false</auf_x0020_Portalseite_x0020_anzeigen>
    <auf_x0020_Startseite_x0020_anzeigen xmlns="b2e1c157-b64f-4186-92ac-6ef75de09d4d">false</auf_x0020_Startseite_x0020_anzeigen>
    <Dokumentenkategorie xmlns="b2e1c157-b64f-4186-92ac-6ef75de09d4d"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kument" ma:contentTypeID="0x0101006079467DF6FABD4FA88ED254A1549A7C" ma:contentTypeVersion="3" ma:contentTypeDescription="Ein neues Dokument erstellen." ma:contentTypeScope="" ma:versionID="1fe809f2fc0e43a158b2e42b80c44c81">
  <xsd:schema xmlns:xsd="http://www.w3.org/2001/XMLSchema" xmlns:xs="http://www.w3.org/2001/XMLSchema" xmlns:p="http://schemas.microsoft.com/office/2006/metadata/properties" xmlns:ns2="b2e1c157-b64f-4186-92ac-6ef75de09d4d" xmlns:ns4="36ec10ec-be8e-4438-9518-9db28c208848" targetNamespace="http://schemas.microsoft.com/office/2006/metadata/properties" ma:root="true" ma:fieldsID="bbe75f273e1f55347d84869b86f1be2f" ns2:_="" ns4:_="">
    <xsd:import namespace="b2e1c157-b64f-4186-92ac-6ef75de09d4d"/>
    <xsd:import namespace="36ec10ec-be8e-4438-9518-9db28c208848"/>
    <xsd:element name="properties">
      <xsd:complexType>
        <xsd:sequence>
          <xsd:element name="documentManagement">
            <xsd:complexType>
              <xsd:all>
                <xsd:element ref="ns2:auf_x0020_Startseite_x0020_anzeigen" minOccurs="0"/>
                <xsd:element ref="ns2:auf_x0020_Portalseite_x0020_anzeigen" minOccurs="0"/>
                <xsd:element ref="ns2:Dokumentenkategorie" minOccurs="0"/>
                <xsd:element ref="ns2:Herkunft" minOccurs="0"/>
                <xsd:element ref="ns4: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2e1c157-b64f-4186-92ac-6ef75de09d4d" elementFormDefault="qualified">
    <xsd:import namespace="http://schemas.microsoft.com/office/2006/documentManagement/types"/>
    <xsd:import namespace="http://schemas.microsoft.com/office/infopath/2007/PartnerControls"/>
    <xsd:element name="auf_x0020_Startseite_x0020_anzeigen" ma:index="8" nillable="true" ma:displayName="auf Startseite anzeigen" ma:default="0" ma:description="Ist diese Information für alle an der FH Kärnten relevant? (bitte sparsam einsetzen!)" ma:internalName="auf_x0020_Startseite_x0020_anzeigen">
      <xsd:simpleType>
        <xsd:restriction base="dms:Boolean"/>
      </xsd:simpleType>
    </xsd:element>
    <xsd:element name="auf_x0020_Portalseite_x0020_anzeigen" ma:index="9" nillable="true" ma:displayName="auf Portalseite anzeigen" ma:default="0" ma:internalName="auf_x0020_Portalseite_x0020_anzeigen">
      <xsd:simpleType>
        <xsd:restriction base="dms:Boolean"/>
      </xsd:simpleType>
    </xsd:element>
    <xsd:element name="Dokumentenkategorie" ma:index="10" nillable="true" ma:displayName="Dokumentenkategorie" ma:list="{8c7c9d90-e1bf-460f-8fe5-85d91646a6d0}" ma:internalName="Dokumentenkategorie" ma:showField="Title" ma:web="36ec10ec-be8e-4438-9518-9db28c208848">
      <xsd:simpleType>
        <xsd:restriction base="dms:Lookup"/>
      </xsd:simpleType>
    </xsd:element>
    <xsd:element name="Herkunft" ma:index="12" nillable="true" ma:displayName="Herkunft" ma:list="{69883daf-88a7-47fa-be85-f8edccfa90b7}" ma:internalName="Herkunft" ma:showField="Title" ma:web="36ec10ec-be8e-4438-9518-9db28c208848">
      <xsd:simpleType>
        <xsd:restriction base="dms:Lookup"/>
      </xsd:simpleType>
    </xsd:element>
  </xsd:schema>
  <xsd:schema xmlns:xsd="http://www.w3.org/2001/XMLSchema" xmlns:xs="http://www.w3.org/2001/XMLSchema" xmlns:dms="http://schemas.microsoft.com/office/2006/documentManagement/types" xmlns:pc="http://schemas.microsoft.com/office/infopath/2007/PartnerControls" targetNamespace="36ec10ec-be8e-4438-9518-9db28c208848" elementFormDefault="qualified">
    <xsd:import namespace="http://schemas.microsoft.com/office/2006/documentManagement/types"/>
    <xsd:import namespace="http://schemas.microsoft.com/office/infopath/2007/PartnerControls"/>
    <xsd:element name="SharedWithUsers" ma:index="13" nillable="true" ma:displayName="Freigegeben für"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altstyp"/>
        <xsd:element ref="dc:title" minOccurs="0" maxOccurs="1" ma:index="4" ma:displayName="Titel"/>
        <xsd:element ref="dc:subject" minOccurs="0" maxOccurs="1"/>
        <xsd:element ref="dc:description" minOccurs="0" maxOccurs="1"/>
        <xsd:element name="keywords" minOccurs="0" maxOccurs="1" type="xsd:string" ma:index="11" ma:displayName="Schlüsselwörter"/>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9A4C05BE-C93C-41EC-8FA9-6CA5B1038BC1}">
  <ds:schemaRefs>
    <ds:schemaRef ds:uri="http://schemas.microsoft.com/office/infopath/2007/PartnerControls"/>
    <ds:schemaRef ds:uri="36ec10ec-be8e-4438-9518-9db28c208848"/>
    <ds:schemaRef ds:uri="http://purl.org/dc/terms/"/>
    <ds:schemaRef ds:uri="http://schemas.microsoft.com/office/2006/metadata/properties"/>
    <ds:schemaRef ds:uri="http://schemas.microsoft.com/office/2006/documentManagement/types"/>
    <ds:schemaRef ds:uri="http://purl.org/dc/elements/1.1/"/>
    <ds:schemaRef ds:uri="http://schemas.openxmlformats.org/package/2006/metadata/core-properties"/>
    <ds:schemaRef ds:uri="b2e1c157-b64f-4186-92ac-6ef75de09d4d"/>
    <ds:schemaRef ds:uri="http://www.w3.org/XML/1998/namespace"/>
    <ds:schemaRef ds:uri="http://purl.org/dc/dcmitype/"/>
  </ds:schemaRefs>
</ds:datastoreItem>
</file>

<file path=customXml/itemProps2.xml><?xml version="1.0" encoding="utf-8"?>
<ds:datastoreItem xmlns:ds="http://schemas.openxmlformats.org/officeDocument/2006/customXml" ds:itemID="{4ABC7FF4-777B-4758-B31F-9998978CDD2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2e1c157-b64f-4186-92ac-6ef75de09d4d"/>
    <ds:schemaRef ds:uri="36ec10ec-be8e-4438-9518-9db28c20884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3C9A0269-3B1E-4FCE-9ED3-FB3A53CE8CFF}">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0</TotalTime>
  <Words>739</Words>
  <Application>Microsoft Office PowerPoint</Application>
  <PresentationFormat>Widescreen</PresentationFormat>
  <Paragraphs>36</Paragraphs>
  <Slides>4</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vt:i4>
      </vt:variant>
    </vt:vector>
  </HeadingPairs>
  <TitlesOfParts>
    <vt:vector size="10" baseType="lpstr">
      <vt:lpstr>Arial</vt:lpstr>
      <vt:lpstr>Calibri</vt:lpstr>
      <vt:lpstr>Calibri Light</vt:lpstr>
      <vt:lpstr>CenturyGothic-Bold</vt:lpstr>
      <vt:lpstr>Corbel</vt:lpstr>
      <vt:lpstr>Office</vt:lpstr>
      <vt:lpstr>Regelungstechnik Quiz mit Chat GPT </vt:lpstr>
      <vt:lpstr>Erklärung und Hintergrund</vt:lpstr>
      <vt:lpstr>Regelungstechnik Quiz – der Prompt</vt:lpstr>
      <vt:lpstr>PowerPoint Presentation</vt:lpstr>
    </vt:vector>
  </TitlesOfParts>
  <Company>FH Kärnten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VORTRAG DER  FH KÄRNTEN</dc:title>
  <dc:creator>Orasch Anna Maria</dc:creator>
  <cp:lastModifiedBy>Valtiner Daniel (FE ME DM DAD VIH)</cp:lastModifiedBy>
  <cp:revision>107</cp:revision>
  <dcterms:created xsi:type="dcterms:W3CDTF">2018-08-13T05:23:14Z</dcterms:created>
  <dcterms:modified xsi:type="dcterms:W3CDTF">2025-03-07T11:46:42Z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0x0101006079467DF6FABD4FA88ED254A1549A7C</vt:lpwstr>
  </property>
  <property fmtid="{D5CDD505-2E9C-101B-9397-08002B2CF9AE}" pid="3" name="empower.integration.Classification.DocumentId">
    <vt:lpwstr/>
  </property>
  <property fmtid="{D5CDD505-2E9C-101B-9397-08002B2CF9AE}" pid="4" name="empower.integration.Classification.DocumentVersion">
    <vt:lpwstr/>
  </property>
  <property fmtid="{D5CDD505-2E9C-101B-9397-08002B2CF9AE}" pid="5" name="empower.integration.Classification.DocumentOwner">
    <vt:lpwstr/>
  </property>
  <property fmtid="{D5CDD505-2E9C-101B-9397-08002B2CF9AE}" pid="6" name="empower.integration.Classification.ShowFooter">
    <vt:bool>true</vt:bool>
  </property>
  <property fmtid="{D5CDD505-2E9C-101B-9397-08002B2CF9AE}" pid="7" name="empower.integration.Classification.RestrictionLevel">
    <vt:i4>-1</vt:i4>
  </property>
  <property fmtid="{D5CDD505-2E9C-101B-9397-08002B2CF9AE}" pid="8" name="empower.integration.Classification.FooterDate">
    <vt:filetime>2025-03-07T11:16:00Z</vt:filetime>
  </property>
  <property fmtid="{D5CDD505-2E9C-101B-9397-08002B2CF9AE}" pid="9" name="empower.integration.Classification.DateFormat">
    <vt:lpwstr/>
  </property>
  <property fmtid="{D5CDD505-2E9C-101B-9397-08002B2CF9AE}" pid="10" name="empower.integration.Classification.IsDraft">
    <vt:bool>false</vt:bool>
  </property>
  <property fmtid="{D5CDD505-2E9C-101B-9397-08002B2CF9AE}" pid="11" name="empower.integration.Classification.IsProprietary">
    <vt:bool>false</vt:bool>
  </property>
  <property fmtid="{D5CDD505-2E9C-101B-9397-08002B2CF9AE}" pid="12" name="empower.integration.Classification.HasAdditionalMarking">
    <vt:bool>false</vt:bool>
  </property>
  <property fmtid="{D5CDD505-2E9C-101B-9397-08002B2CF9AE}" pid="13" name="empower.integration.Classification.AdditionalMarking">
    <vt:lpwstr/>
  </property>
  <property fmtid="{D5CDD505-2E9C-101B-9397-08002B2CF9AE}" pid="14" name="empower.integration.Classification.IsEmpowerClassified">
    <vt:bool>false</vt:bool>
  </property>
  <property fmtid="{D5CDD505-2E9C-101B-9397-08002B2CF9AE}" pid="15" name="MSIP_Label_a15a25aa-e944-415d-b7a7-40f6b9180b6b_Enabled">
    <vt:lpwstr>true</vt:lpwstr>
  </property>
  <property fmtid="{D5CDD505-2E9C-101B-9397-08002B2CF9AE}" pid="16" name="MSIP_Label_a15a25aa-e944-415d-b7a7-40f6b9180b6b_SetDate">
    <vt:lpwstr>2023-11-08T10:18:20Z</vt:lpwstr>
  </property>
  <property fmtid="{D5CDD505-2E9C-101B-9397-08002B2CF9AE}" pid="17" name="MSIP_Label_a15a25aa-e944-415d-b7a7-40f6b9180b6b_Method">
    <vt:lpwstr>Standard</vt:lpwstr>
  </property>
  <property fmtid="{D5CDD505-2E9C-101B-9397-08002B2CF9AE}" pid="18" name="MSIP_Label_a15a25aa-e944-415d-b7a7-40f6b9180b6b_Name">
    <vt:lpwstr>a15a25aa-e944-415d-b7a7-40f6b9180b6b</vt:lpwstr>
  </property>
  <property fmtid="{D5CDD505-2E9C-101B-9397-08002B2CF9AE}" pid="19" name="MSIP_Label_a15a25aa-e944-415d-b7a7-40f6b9180b6b_SiteId">
    <vt:lpwstr>eeb8d0e8-3544-41d3-aac6-934c309faf5a</vt:lpwstr>
  </property>
  <property fmtid="{D5CDD505-2E9C-101B-9397-08002B2CF9AE}" pid="20" name="MSIP_Label_a15a25aa-e944-415d-b7a7-40f6b9180b6b_ActionId">
    <vt:lpwstr>25e12a7c-ff0d-4e59-8c30-bf1ceec656d9</vt:lpwstr>
  </property>
  <property fmtid="{D5CDD505-2E9C-101B-9397-08002B2CF9AE}" pid="21" name="MSIP_Label_a15a25aa-e944-415d-b7a7-40f6b9180b6b_ContentBits">
    <vt:lpwstr>0</vt:lpwstr>
  </property>
</Properties>
</file>